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2" r:id="rId2"/>
    <p:sldId id="302" r:id="rId3"/>
    <p:sldId id="300" r:id="rId4"/>
    <p:sldId id="283" r:id="rId5"/>
    <p:sldId id="303" r:id="rId6"/>
    <p:sldId id="304" r:id="rId7"/>
    <p:sldId id="29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363F0A"/>
    <a:srgbClr val="6B7F10"/>
    <a:srgbClr val="EAEAEA"/>
    <a:srgbClr val="E0E0E0"/>
    <a:srgbClr val="E1E1E1"/>
    <a:srgbClr val="A33F1F"/>
    <a:srgbClr val="DADAD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6" autoAdjust="0"/>
    <p:restoredTop sz="94631" autoAdjust="0"/>
  </p:normalViewPr>
  <p:slideViewPr>
    <p:cSldViewPr snapToGrid="0">
      <p:cViewPr varScale="1">
        <p:scale>
          <a:sx n="84" d="100"/>
          <a:sy n="84" d="100"/>
        </p:scale>
        <p:origin x="48" y="11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2019/01/14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2019/01/14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6073BA5-F473-4464-84F9-8D14F7B366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063" b="7063"/>
          <a:stretch>
            <a:fillRect/>
          </a:stretch>
        </p:blipFill>
        <p:spPr>
          <a:xfrm>
            <a:off x="0" y="0"/>
            <a:ext cx="10655455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10800000" flipH="1">
            <a:off x="10710151" y="3975701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708" y="2922152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ZA" sz="4000" dirty="0"/>
              <a:t>Flight Ready </a:t>
            </a:r>
            <a:br>
              <a:rPr lang="en-ZA" sz="4000" dirty="0"/>
            </a:br>
            <a:r>
              <a:rPr lang="en-ZA" sz="4000" dirty="0"/>
              <a:t>Electric Feed System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2136" y="4297386"/>
            <a:ext cx="4000500" cy="6907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ZA" dirty="0"/>
              <a:t>Project No. 13</a:t>
            </a:r>
          </a:p>
          <a:p>
            <a:r>
              <a:rPr lang="en-ZA" dirty="0"/>
              <a:t>Sponsored by PSAS, PSU, and Oregon NASA Space Grant Consortium</a:t>
            </a:r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684512" y="5462426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07" y="670841"/>
            <a:ext cx="4297081" cy="432000"/>
          </a:xfrm>
        </p:spPr>
        <p:txBody>
          <a:bodyPr/>
          <a:lstStyle/>
          <a:p>
            <a:r>
              <a:rPr lang="en-ZA" sz="3600" b="1" dirty="0">
                <a:solidFill>
                  <a:srgbClr val="363F0A"/>
                </a:solidFill>
              </a:rPr>
              <a:t>Winter 2019 updates </a:t>
            </a:r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61BAFB-C1B2-469C-9CAB-36788470192C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01864-3EAF-4AB8-A600-AAD5BF85C91B}"/>
              </a:ext>
            </a:extLst>
          </p:cNvPr>
          <p:cNvSpPr txBox="1"/>
          <p:nvPr/>
        </p:nvSpPr>
        <p:spPr>
          <a:xfrm>
            <a:off x="781593" y="1684742"/>
            <a:ext cx="5261422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Design 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CAD Models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Engineering Requirements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Manufacturing Strategy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Tolerances, Tooling and Material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Embedded Sensors Schematic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Project Schedule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BFB8BC-0D4D-4E38-A405-1A873A3E38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4416" y="1162627"/>
            <a:ext cx="5472000" cy="360000"/>
          </a:xfrm>
        </p:spPr>
        <p:txBody>
          <a:bodyPr/>
          <a:lstStyle/>
          <a:p>
            <a:r>
              <a:rPr lang="en-US" dirty="0"/>
              <a:t>PSAS Electric Feed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B20A12-D802-48CF-B3B3-7B24E8115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r="21013"/>
          <a:stretch/>
        </p:blipFill>
        <p:spPr>
          <a:xfrm>
            <a:off x="6720840" y="1261745"/>
            <a:ext cx="3852650" cy="39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4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1A8CA2-CB85-4987-B86B-76B2E172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17" y="504188"/>
            <a:ext cx="4681436" cy="678659"/>
          </a:xfrm>
        </p:spPr>
        <p:txBody>
          <a:bodyPr/>
          <a:lstStyle/>
          <a:p>
            <a:r>
              <a:rPr lang="en-US" sz="3600" b="1" dirty="0">
                <a:solidFill>
                  <a:srgbClr val="363F0A"/>
                </a:solidFill>
              </a:rPr>
              <a:t>Electric Feed System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6DA8B-B6F9-4A19-B59B-042DDD3C39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9D442-3A0C-4F44-90F5-CA3BADB661DE}"/>
              </a:ext>
            </a:extLst>
          </p:cNvPr>
          <p:cNvSpPr/>
          <p:nvPr/>
        </p:nvSpPr>
        <p:spPr>
          <a:xfrm>
            <a:off x="11676105" y="-25866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5ADB44-93DF-42C2-BF44-CEB75B85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53" y="172203"/>
            <a:ext cx="5909055" cy="6505228"/>
          </a:xfrm>
          <a:prstGeom prst="rect">
            <a:avLst/>
          </a:prstGeom>
        </p:spPr>
      </p:pic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A765CC0-D3E7-4EE1-88B6-1D8009A7AA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4416" y="1162627"/>
            <a:ext cx="5472000" cy="360000"/>
          </a:xfrm>
        </p:spPr>
        <p:txBody>
          <a:bodyPr/>
          <a:lstStyle/>
          <a:p>
            <a:r>
              <a:rPr lang="en-US" dirty="0"/>
              <a:t>PSAS EFS 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188609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07" y="670841"/>
            <a:ext cx="5184120" cy="432000"/>
          </a:xfrm>
        </p:spPr>
        <p:txBody>
          <a:bodyPr/>
          <a:lstStyle/>
          <a:p>
            <a:r>
              <a:rPr lang="en-ZA" sz="3600" b="1" dirty="0">
                <a:solidFill>
                  <a:srgbClr val="363F0A"/>
                </a:solidFill>
              </a:rPr>
              <a:t>Customer Requirements</a:t>
            </a:r>
          </a:p>
        </p:txBody>
      </p:sp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518363" y="1102841"/>
            <a:ext cx="2483348" cy="217925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61BAFB-C1B2-469C-9CAB-36788470192C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01864-3EAF-4AB8-A600-AAD5BF85C91B}"/>
              </a:ext>
            </a:extLst>
          </p:cNvPr>
          <p:cNvSpPr txBox="1"/>
          <p:nvPr/>
        </p:nvSpPr>
        <p:spPr>
          <a:xfrm>
            <a:off x="827313" y="1684742"/>
            <a:ext cx="5261422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Compatibility Requirements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Liquid Oxygen (LOX)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Isopropyl Alcohol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Propellant Safety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Embedded Sensors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Chemical Safety Training for LOX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BFB8BC-0D4D-4E38-A405-1A873A3E38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4416" y="1162627"/>
            <a:ext cx="5472000" cy="360000"/>
          </a:xfrm>
        </p:spPr>
        <p:txBody>
          <a:bodyPr/>
          <a:lstStyle/>
          <a:p>
            <a:r>
              <a:rPr lang="en-US" dirty="0"/>
              <a:t>PSAS Electric Feed System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F25EE6C-130F-44FA-BDC2-14C4A0177D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6444" t="4817" r="22877" b="1118"/>
          <a:stretch/>
        </p:blipFill>
        <p:spPr>
          <a:xfrm>
            <a:off x="6481149" y="1684742"/>
            <a:ext cx="4904790" cy="4333769"/>
          </a:xfr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682DD785-000A-4F3C-A04E-7E360E8C7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477491" y="453084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7FCB0C7-8BF6-437D-AE65-5AF936910C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5217" t="-11" r="2507" b="11"/>
          <a:stretch/>
        </p:blipFill>
        <p:spPr>
          <a:xfrm>
            <a:off x="559154" y="1633538"/>
            <a:ext cx="4903787" cy="433387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B63968F-3BD0-425C-8DA2-972DC6C2E6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85788" y="1093268"/>
            <a:ext cx="5472000" cy="360000"/>
          </a:xfrm>
        </p:spPr>
        <p:txBody>
          <a:bodyPr/>
          <a:lstStyle/>
          <a:p>
            <a:r>
              <a:rPr lang="en-US" dirty="0"/>
              <a:t>PSAS Electric Feed System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2A0DE5-757A-48E6-9CFF-6CBDD0BE594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9ADB1-3926-4BCE-9DD2-743D2F08B8FD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19F3F7-FF3A-4B79-960B-147F221C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618837"/>
            <a:ext cx="4735624" cy="431800"/>
          </a:xfrm>
        </p:spPr>
        <p:txBody>
          <a:bodyPr/>
          <a:lstStyle/>
          <a:p>
            <a:r>
              <a:rPr lang="en-ZA" b="1" dirty="0">
                <a:solidFill>
                  <a:srgbClr val="363F0A"/>
                </a:solidFill>
              </a:rPr>
              <a:t>Engineering Requirements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4BF216-EE5F-4EE7-B55D-D8A6A2A2F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60663"/>
              </p:ext>
            </p:extLst>
          </p:nvPr>
        </p:nvGraphicFramePr>
        <p:xfrm>
          <a:off x="5755121" y="946527"/>
          <a:ext cx="5469875" cy="4903484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581119">
                  <a:extLst>
                    <a:ext uri="{9D8B030D-6E8A-4147-A177-3AD203B41FA5}">
                      <a16:colId xmlns:a16="http://schemas.microsoft.com/office/drawing/2014/main" val="4087295628"/>
                    </a:ext>
                  </a:extLst>
                </a:gridCol>
                <a:gridCol w="1521182">
                  <a:extLst>
                    <a:ext uri="{9D8B030D-6E8A-4147-A177-3AD203B41FA5}">
                      <a16:colId xmlns:a16="http://schemas.microsoft.com/office/drawing/2014/main" val="3725837305"/>
                    </a:ext>
                  </a:extLst>
                </a:gridCol>
                <a:gridCol w="1367574">
                  <a:extLst>
                    <a:ext uri="{9D8B030D-6E8A-4147-A177-3AD203B41FA5}">
                      <a16:colId xmlns:a16="http://schemas.microsoft.com/office/drawing/2014/main" val="2031980840"/>
                    </a:ext>
                  </a:extLst>
                </a:gridCol>
              </a:tblGrid>
              <a:tr h="590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205693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[psi]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512418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[kg/s]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746530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Motor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[kW]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36586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Rotation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[rpm]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12k-22k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963729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</a:t>
                      </a:r>
                      <a:r>
                        <a:rPr lang="en-US" sz="2400" dirty="0" err="1"/>
                        <a:t>kN</a:t>
                      </a:r>
                      <a:r>
                        <a:rPr lang="en-US" sz="24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636540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Acceleration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119968"/>
                  </a:ext>
                </a:extLst>
              </a:tr>
              <a:tr h="616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Airframe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[in]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96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14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76B1-E35B-4A83-AABE-3F4E0AA1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91" y="531935"/>
            <a:ext cx="11340000" cy="432000"/>
          </a:xfrm>
        </p:spPr>
        <p:txBody>
          <a:bodyPr/>
          <a:lstStyle/>
          <a:p>
            <a:r>
              <a:rPr lang="en-US" b="1" dirty="0">
                <a:solidFill>
                  <a:srgbClr val="363F0A"/>
                </a:solidFill>
              </a:rPr>
              <a:t>Design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8B6E5-77CF-4629-A500-2A4BAA5665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E64BA-8A31-4EA6-85B4-32D9E0948AC1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5" descr="Hollow image accent">
            <a:extLst>
              <a:ext uri="{FF2B5EF4-FFF2-40B4-BE49-F238E27FC236}">
                <a16:creationId xmlns:a16="http://schemas.microsoft.com/office/drawing/2014/main" id="{59C4ABAD-86A6-48E0-91DB-A08363A84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955807">
            <a:off x="10187637" y="4908407"/>
            <a:ext cx="1820118" cy="1597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 descr="Hollow image accent">
            <a:extLst>
              <a:ext uri="{FF2B5EF4-FFF2-40B4-BE49-F238E27FC236}">
                <a16:creationId xmlns:a16="http://schemas.microsoft.com/office/drawing/2014/main" id="{B66E1B17-F697-454F-9F4D-CF5BBC04F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015130" y="5594800"/>
            <a:ext cx="1173831" cy="103009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 descr="Hollow image accent">
            <a:extLst>
              <a:ext uri="{FF2B5EF4-FFF2-40B4-BE49-F238E27FC236}">
                <a16:creationId xmlns:a16="http://schemas.microsoft.com/office/drawing/2014/main" id="{09DEE0ED-1C4D-45AC-AA7C-298EDC5C1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494001" y="4785658"/>
            <a:ext cx="770216" cy="6759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CC33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C8846-B182-4D30-AC47-50C83FE86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091" r="1119" b="3994"/>
          <a:stretch/>
        </p:blipFill>
        <p:spPr>
          <a:xfrm>
            <a:off x="5690586" y="305640"/>
            <a:ext cx="5797119" cy="2838954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18D5-FF12-4A1B-AB8C-A5B44C744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09" y="2101070"/>
            <a:ext cx="5113497" cy="374311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64159E-0112-475D-9544-3B57F5CD60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77" b="5827"/>
          <a:stretch/>
        </p:blipFill>
        <p:spPr>
          <a:xfrm>
            <a:off x="5699730" y="3392424"/>
            <a:ext cx="5787975" cy="319517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121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5" descr="Hollow image accent">
            <a:extLst>
              <a:ext uri="{FF2B5EF4-FFF2-40B4-BE49-F238E27FC236}">
                <a16:creationId xmlns:a16="http://schemas.microsoft.com/office/drawing/2014/main" id="{224298A8-DC45-466B-B48C-602B5BFAA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29517">
            <a:off x="3500974" y="3636626"/>
            <a:ext cx="2057547" cy="180559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4" name="Freeform 5" descr="Hollow image accent">
            <a:extLst>
              <a:ext uri="{FF2B5EF4-FFF2-40B4-BE49-F238E27FC236}">
                <a16:creationId xmlns:a16="http://schemas.microsoft.com/office/drawing/2014/main" id="{77F52E2C-F784-4DD1-AA2F-6E60E174E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33880">
            <a:off x="362247" y="3120337"/>
            <a:ext cx="3255558" cy="2856911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D60E17-AFB4-445A-BF25-ABDD741364AF}"/>
              </a:ext>
            </a:extLst>
          </p:cNvPr>
          <p:cNvSpPr txBox="1">
            <a:spLocks/>
          </p:cNvSpPr>
          <p:nvPr/>
        </p:nvSpPr>
        <p:spPr>
          <a:xfrm>
            <a:off x="669978" y="580682"/>
            <a:ext cx="4735624" cy="431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3600" b="1" dirty="0">
                <a:solidFill>
                  <a:srgbClr val="363F0A"/>
                </a:solidFill>
              </a:rPr>
              <a:t>Milestones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B4DA565-E026-407A-85B6-D5FC5B0DF6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9978" y="1078964"/>
            <a:ext cx="5472000" cy="360000"/>
          </a:xfrm>
        </p:spPr>
        <p:txBody>
          <a:bodyPr/>
          <a:lstStyle/>
          <a:p>
            <a:r>
              <a:rPr lang="en-US" dirty="0"/>
              <a:t>PSAS Electric Feed System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F1A985-630C-43C6-A175-41BEF25A0C77}"/>
              </a:ext>
            </a:extLst>
          </p:cNvPr>
          <p:cNvSpPr/>
          <p:nvPr/>
        </p:nvSpPr>
        <p:spPr>
          <a:xfrm>
            <a:off x="11638129" y="0"/>
            <a:ext cx="678154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D909089-5C8D-4BFD-9E4B-168047E9A533}"/>
              </a:ext>
            </a:extLst>
          </p:cNvPr>
          <p:cNvSpPr/>
          <p:nvPr/>
        </p:nvSpPr>
        <p:spPr>
          <a:xfrm>
            <a:off x="669978" y="1992560"/>
            <a:ext cx="11270386" cy="313000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9E06BB-45F8-4CE4-AAE4-02C1D349BE71}"/>
              </a:ext>
            </a:extLst>
          </p:cNvPr>
          <p:cNvSpPr txBox="1"/>
          <p:nvPr/>
        </p:nvSpPr>
        <p:spPr>
          <a:xfrm>
            <a:off x="998885" y="3293153"/>
            <a:ext cx="2821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Design &amp; Concept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AB8D2E-2887-4FCC-A5A0-6B920217A29C}"/>
              </a:ext>
            </a:extLst>
          </p:cNvPr>
          <p:cNvSpPr txBox="1"/>
          <p:nvPr/>
        </p:nvSpPr>
        <p:spPr>
          <a:xfrm>
            <a:off x="4204961" y="3293153"/>
            <a:ext cx="2364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Manufacturing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67E62-C516-411F-8D1F-C26C0AB1AFDE}"/>
              </a:ext>
            </a:extLst>
          </p:cNvPr>
          <p:cNvSpPr txBox="1"/>
          <p:nvPr/>
        </p:nvSpPr>
        <p:spPr>
          <a:xfrm>
            <a:off x="6835944" y="3296575"/>
            <a:ext cx="162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9912B1-6D0B-4392-9DC7-492502A2B8C3}"/>
              </a:ext>
            </a:extLst>
          </p:cNvPr>
          <p:cNvSpPr txBox="1"/>
          <p:nvPr/>
        </p:nvSpPr>
        <p:spPr>
          <a:xfrm>
            <a:off x="8766359" y="3296575"/>
            <a:ext cx="201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Completion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159D0C-BF80-4802-B628-57F7A0E5F22F}"/>
              </a:ext>
            </a:extLst>
          </p:cNvPr>
          <p:cNvSpPr txBox="1"/>
          <p:nvPr/>
        </p:nvSpPr>
        <p:spPr>
          <a:xfrm>
            <a:off x="7047420" y="2110071"/>
            <a:ext cx="1546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B7F10"/>
                </a:solidFill>
              </a:rPr>
              <a:t>April - May</a:t>
            </a:r>
            <a:endParaRPr lang="en-US" b="1" dirty="0">
              <a:solidFill>
                <a:srgbClr val="6B7F1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9BD321-0B74-4561-BD5E-EF89FDFD6FA5}"/>
              </a:ext>
            </a:extLst>
          </p:cNvPr>
          <p:cNvSpPr txBox="1"/>
          <p:nvPr/>
        </p:nvSpPr>
        <p:spPr>
          <a:xfrm>
            <a:off x="4387221" y="2110071"/>
            <a:ext cx="197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B7F10"/>
                </a:solidFill>
              </a:rPr>
              <a:t>February - March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A71A38-C2CF-43ED-A761-1ED11490FBCF}"/>
              </a:ext>
            </a:extLst>
          </p:cNvPr>
          <p:cNvSpPr txBox="1"/>
          <p:nvPr/>
        </p:nvSpPr>
        <p:spPr>
          <a:xfrm>
            <a:off x="1284233" y="2110071"/>
            <a:ext cx="2417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B7F10"/>
                </a:solidFill>
              </a:rPr>
              <a:t>           January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B004ED-9C1C-4DE9-A948-E1FB40BF155F}"/>
              </a:ext>
            </a:extLst>
          </p:cNvPr>
          <p:cNvSpPr txBox="1"/>
          <p:nvPr/>
        </p:nvSpPr>
        <p:spPr>
          <a:xfrm>
            <a:off x="9287319" y="2110071"/>
            <a:ext cx="678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6B7F10"/>
                </a:solidFill>
              </a:rPr>
              <a:t>June</a:t>
            </a:r>
            <a:endParaRPr lang="en-US" b="1" dirty="0">
              <a:solidFill>
                <a:srgbClr val="6B7F10"/>
              </a:solidFill>
            </a:endParaRPr>
          </a:p>
        </p:txBody>
      </p:sp>
      <p:sp>
        <p:nvSpPr>
          <p:cNvPr id="35" name="Freeform 5" descr="Hollow image accent">
            <a:extLst>
              <a:ext uri="{FF2B5EF4-FFF2-40B4-BE49-F238E27FC236}">
                <a16:creationId xmlns:a16="http://schemas.microsoft.com/office/drawing/2014/main" id="{EBC2988F-8DF5-4C6C-A1D7-E96F09178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33880">
            <a:off x="2373031" y="5803742"/>
            <a:ext cx="1991201" cy="174737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6B7F1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6" name="Freeform 5" descr="Hollow image accent">
            <a:extLst>
              <a:ext uri="{FF2B5EF4-FFF2-40B4-BE49-F238E27FC236}">
                <a16:creationId xmlns:a16="http://schemas.microsoft.com/office/drawing/2014/main" id="{B6B23D0D-2C4D-4727-A87F-BB101159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3679027">
            <a:off x="4419111" y="5712413"/>
            <a:ext cx="1115744" cy="97912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8" name="Freeform 5" descr="Hollow image accent">
            <a:extLst>
              <a:ext uri="{FF2B5EF4-FFF2-40B4-BE49-F238E27FC236}">
                <a16:creationId xmlns:a16="http://schemas.microsoft.com/office/drawing/2014/main" id="{253DF572-5FB9-4042-8EC0-E647B032A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33880">
            <a:off x="736091" y="6093390"/>
            <a:ext cx="1331071" cy="11680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accent6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9" name="Freeform 5" descr="Hollow image accent">
            <a:extLst>
              <a:ext uri="{FF2B5EF4-FFF2-40B4-BE49-F238E27FC236}">
                <a16:creationId xmlns:a16="http://schemas.microsoft.com/office/drawing/2014/main" id="{23C51F34-0440-40CC-932C-5980C7525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33880">
            <a:off x="-1215726" y="4990841"/>
            <a:ext cx="1892983" cy="166118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48" name="Freeform 5" descr="Hollow image accent">
            <a:extLst>
              <a:ext uri="{FF2B5EF4-FFF2-40B4-BE49-F238E27FC236}">
                <a16:creationId xmlns:a16="http://schemas.microsoft.com/office/drawing/2014/main" id="{E8183E35-DBDC-4E82-837D-8DA72E92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210611">
            <a:off x="-1370026" y="2254386"/>
            <a:ext cx="1962701" cy="172236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6B7F1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151</Words>
  <Application>Microsoft Office PowerPoint</Application>
  <PresentationFormat>Widescreen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Courier New</vt:lpstr>
      <vt:lpstr>Times New Roman</vt:lpstr>
      <vt:lpstr>Office Theme</vt:lpstr>
      <vt:lpstr>Flight Ready  Electric Feed System</vt:lpstr>
      <vt:lpstr>Winter 2019 updates </vt:lpstr>
      <vt:lpstr>Electric Feed System </vt:lpstr>
      <vt:lpstr>Customer Requirements</vt:lpstr>
      <vt:lpstr>Engineering Requirements</vt:lpstr>
      <vt:lpstr>Design Concept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2018-11-12T06:59:05Z</dcterms:created>
  <dcterms:modified xsi:type="dcterms:W3CDTF">2019-01-15T05:03:14Z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